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5"/>
  </p:notesMasterIdLst>
  <p:sldIdLst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69E5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75DBE9-BB76-49D9-85A2-5D8694954127}">
  <a:tblStyle styleId="{1175DBE9-BB76-49D9-85A2-5D8694954127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20B6CED-573F-4888-B17B-AB78DB47ED2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94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1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5622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   Gold Experience 2nd Edition B2+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432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8242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10719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309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4999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66242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2733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082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93166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4170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138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20197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49112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64119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45124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70262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34592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2123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61096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4228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90466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94265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41316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8443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89746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23861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98333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143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61075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4809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30866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35243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62994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7569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73166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B2+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tenses</a:t>
            </a:r>
            <a:r>
              <a:rPr lang="pl-PL" dirty="0"/>
              <a:t> and</a:t>
            </a:r>
            <a:br>
              <a:rPr lang="pl-PL" dirty="0"/>
            </a:br>
            <a:r>
              <a:rPr lang="pl-PL" dirty="0" err="1"/>
              <a:t>time</a:t>
            </a:r>
            <a:r>
              <a:rPr lang="pl-PL" dirty="0"/>
              <a:t> </a:t>
            </a:r>
            <a:r>
              <a:rPr lang="pl-PL" dirty="0" err="1"/>
              <a:t>expressions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7;p72">
            <a:extLst>
              <a:ext uri="{FF2B5EF4-FFF2-40B4-BE49-F238E27FC236}">
                <a16:creationId xmlns:a16="http://schemas.microsoft.com/office/drawing/2014/main" id="{89EDBE02-5754-4A66-9722-9C8DE0AC6A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516;p72">
            <a:extLst>
              <a:ext uri="{FF2B5EF4-FFF2-40B4-BE49-F238E27FC236}">
                <a16:creationId xmlns:a16="http://schemas.microsoft.com/office/drawing/2014/main" id="{BE80073F-A3F0-4AD1-B0C1-6C85912A7C79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</a:t>
            </a:r>
            <a:r>
              <a: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7986575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/>
        </p:nvSpPr>
        <p:spPr>
          <a:xfrm>
            <a:off x="788274" y="1588725"/>
            <a:ext cx="78279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Open San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</a:t>
            </a:r>
            <a:r>
              <a:rPr lang="en-US" sz="4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She has      changed physically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</a:t>
            </a:r>
            <a:r>
              <a:rPr lang="en-US" sz="4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4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3" name="Shape 223"/>
          <p:cNvSpPr/>
          <p:nvPr/>
        </p:nvSpPr>
        <p:spPr>
          <a:xfrm flipH="1">
            <a:off x="563981" y="1710990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Shape 224"/>
          <p:cNvSpPr/>
          <p:nvPr/>
        </p:nvSpPr>
        <p:spPr>
          <a:xfrm flipH="1">
            <a:off x="3225181" y="1713365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Shape 225"/>
          <p:cNvSpPr/>
          <p:nvPr/>
        </p:nvSpPr>
        <p:spPr>
          <a:xfrm flipH="1">
            <a:off x="8523494" y="1713365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dirty="0"/>
          </a:p>
        </p:txBody>
      </p:sp>
      <p:graphicFrame>
        <p:nvGraphicFramePr>
          <p:cNvPr id="226" name="Shape 226"/>
          <p:cNvGraphicFramePr/>
          <p:nvPr/>
        </p:nvGraphicFramePr>
        <p:xfrm>
          <a:off x="445770" y="3069594"/>
          <a:ext cx="10917375" cy="370850"/>
        </p:xfrm>
        <a:graphic>
          <a:graphicData uri="http://schemas.openxmlformats.org/drawingml/2006/table">
            <a:tbl>
              <a:tblPr firstRow="1" bandRow="1">
                <a:noFill/>
                <a:tableStyleId>{1175DBE9-BB76-49D9-85A2-5D8694954127}</a:tableStyleId>
              </a:tblPr>
              <a:tblGrid>
                <a:gridCol w="3639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9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9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 </a:t>
                      </a:r>
                      <a:r>
                        <a:rPr lang="en-US" sz="1600" b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Beginning of the sentence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 </a:t>
                      </a:r>
                      <a:r>
                        <a:rPr lang="en-US" sz="16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</a:t>
                      </a:r>
                      <a:r>
                        <a:rPr lang="en-US" sz="1600" b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iddle: before main verb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  </a:t>
                      </a:r>
                      <a:r>
                        <a:rPr lang="en-US" sz="1600" b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End of the sentence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7" name="Shape 227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ime expressions and word order</a:t>
            </a:r>
            <a:endParaRPr sz="4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8" name="Shape 228"/>
          <p:cNvSpPr txBox="1"/>
          <p:nvPr/>
        </p:nvSpPr>
        <p:spPr>
          <a:xfrm>
            <a:off x="464550" y="8921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Now we know 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</a:t>
            </a: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to use the different time expressions, but 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</a:t>
            </a: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do we use them.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4239225" y="5877000"/>
            <a:ext cx="3484800" cy="306600"/>
          </a:xfrm>
          <a:prstGeom prst="rect">
            <a:avLst/>
          </a:prstGeom>
          <a:gradFill>
            <a:gsLst>
              <a:gs pos="0">
                <a:srgbClr val="FFF6DB"/>
              </a:gs>
              <a:gs pos="100000">
                <a:srgbClr val="FAD25C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over the years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0" name="Shape 230"/>
          <p:cNvSpPr txBox="1"/>
          <p:nvPr/>
        </p:nvSpPr>
        <p:spPr>
          <a:xfrm>
            <a:off x="4239225" y="5569800"/>
            <a:ext cx="3484800" cy="306600"/>
          </a:xfrm>
          <a:prstGeom prst="rect">
            <a:avLst/>
          </a:prstGeom>
          <a:gradFill>
            <a:gsLst>
              <a:gs pos="0">
                <a:srgbClr val="FFF6DB"/>
              </a:gs>
              <a:gs pos="100000">
                <a:srgbClr val="FAD25C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since she started exercising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1" name="Shape 231"/>
          <p:cNvSpPr txBox="1"/>
          <p:nvPr/>
        </p:nvSpPr>
        <p:spPr>
          <a:xfrm>
            <a:off x="4239225" y="5263200"/>
            <a:ext cx="3484800" cy="306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already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2" name="Shape 232"/>
          <p:cNvSpPr txBox="1"/>
          <p:nvPr/>
        </p:nvSpPr>
        <p:spPr>
          <a:xfrm>
            <a:off x="4239225" y="4949450"/>
            <a:ext cx="3484800" cy="3066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yet (in the negative)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DC3D6014-9A4B-4C46-B00F-11149E78E89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8" name="Shape 238"/>
          <p:cNvGraphicFramePr/>
          <p:nvPr/>
        </p:nvGraphicFramePr>
        <p:xfrm>
          <a:off x="516808" y="1647119"/>
          <a:ext cx="10917375" cy="370850"/>
        </p:xfrm>
        <a:graphic>
          <a:graphicData uri="http://schemas.openxmlformats.org/drawingml/2006/table">
            <a:tbl>
              <a:tblPr firstRow="1" bandRow="1">
                <a:noFill/>
                <a:tableStyleId>{1175DBE9-BB76-49D9-85A2-5D8694954127}</a:tableStyleId>
              </a:tblPr>
              <a:tblGrid>
                <a:gridCol w="3639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9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9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 </a:t>
                      </a:r>
                      <a:r>
                        <a:rPr lang="en-US" sz="1600" b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Beginning of the sentence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 </a:t>
                      </a:r>
                      <a:r>
                        <a:rPr lang="en-US" sz="16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</a:t>
                      </a:r>
                      <a:r>
                        <a:rPr lang="en-US" sz="1600" b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iddle: before main verb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  </a:t>
                      </a:r>
                      <a:r>
                        <a:rPr lang="en-US" sz="1600" b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End of the sentence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9" name="Shape 239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ime expressions and word order</a:t>
            </a:r>
            <a:endParaRPr sz="4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Shape 240"/>
          <p:cNvSpPr txBox="1"/>
          <p:nvPr/>
        </p:nvSpPr>
        <p:spPr>
          <a:xfrm>
            <a:off x="464550" y="8921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Now we know 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</a:t>
            </a: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to use the different time expressions, but 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</a:t>
            </a: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do we use them.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1" name="Shape 2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6800" y="2840826"/>
            <a:ext cx="1481949" cy="1481949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Shape 242"/>
          <p:cNvSpPr/>
          <p:nvPr/>
        </p:nvSpPr>
        <p:spPr>
          <a:xfrm>
            <a:off x="718713" y="4935075"/>
            <a:ext cx="1996500" cy="1239900"/>
          </a:xfrm>
          <a:prstGeom prst="wedgeRoundRectCallout">
            <a:avLst>
              <a:gd name="adj1" fmla="val -19199"/>
              <a:gd name="adj2" fmla="val -8054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3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These time expressions can also go in position 1 at the beginning of a sentence</a:t>
            </a:r>
            <a:endParaRPr sz="13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3" name="Shape 243"/>
          <p:cNvSpPr/>
          <p:nvPr/>
        </p:nvSpPr>
        <p:spPr>
          <a:xfrm>
            <a:off x="3262038" y="4910175"/>
            <a:ext cx="2108700" cy="1289700"/>
          </a:xfrm>
          <a:prstGeom prst="wedgeRoundRectCallout">
            <a:avLst>
              <a:gd name="adj1" fmla="val -61351"/>
              <a:gd name="adj2" fmla="val -2671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3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most of the adverbs are in the middle position whereas the adverbial phrases are at the end or beginning.</a:t>
            </a:r>
            <a:endParaRPr sz="13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5917575" y="4910175"/>
            <a:ext cx="2165100" cy="1289700"/>
          </a:xfrm>
          <a:prstGeom prst="wedgeRoundRectCallout">
            <a:avLst>
              <a:gd name="adj1" fmla="val -61351"/>
              <a:gd name="adj2" fmla="val -2671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3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If the verb is just </a:t>
            </a:r>
            <a:r>
              <a:rPr lang="en-US" sz="1300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be </a:t>
            </a:r>
            <a:r>
              <a:rPr lang="en-US" sz="13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present simple, the time expression goes </a:t>
            </a:r>
            <a:r>
              <a:rPr lang="en-US" sz="13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after</a:t>
            </a:r>
            <a:r>
              <a:rPr lang="en-US" sz="13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not before. E.g. I am always late.</a:t>
            </a:r>
            <a:endParaRPr sz="130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5" name="Shape 245"/>
          <p:cNvSpPr txBox="1"/>
          <p:nvPr/>
        </p:nvSpPr>
        <p:spPr>
          <a:xfrm>
            <a:off x="7843950" y="2534213"/>
            <a:ext cx="3484800" cy="3066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every other day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6" name="Shape 246"/>
          <p:cNvSpPr txBox="1"/>
          <p:nvPr/>
        </p:nvSpPr>
        <p:spPr>
          <a:xfrm>
            <a:off x="4155925" y="2169900"/>
            <a:ext cx="3639000" cy="3066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frequently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7" name="Shape 247"/>
          <p:cNvSpPr txBox="1"/>
          <p:nvPr/>
        </p:nvSpPr>
        <p:spPr>
          <a:xfrm>
            <a:off x="7843950" y="3283613"/>
            <a:ext cx="3484800" cy="3066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all the time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8" name="Shape 248"/>
          <p:cNvSpPr txBox="1"/>
          <p:nvPr/>
        </p:nvSpPr>
        <p:spPr>
          <a:xfrm>
            <a:off x="7843950" y="2898550"/>
            <a:ext cx="3484800" cy="3066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nowadays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Shape 249"/>
          <p:cNvSpPr txBox="1"/>
          <p:nvPr/>
        </p:nvSpPr>
        <p:spPr>
          <a:xfrm>
            <a:off x="7843950" y="2169900"/>
            <a:ext cx="3484800" cy="3066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the time being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Shape 250"/>
          <p:cNvSpPr txBox="1"/>
          <p:nvPr/>
        </p:nvSpPr>
        <p:spPr>
          <a:xfrm>
            <a:off x="7843950" y="3668675"/>
            <a:ext cx="3484800" cy="306600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A6A6A6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yet (in the negative)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Shape 251"/>
          <p:cNvSpPr txBox="1"/>
          <p:nvPr/>
        </p:nvSpPr>
        <p:spPr>
          <a:xfrm>
            <a:off x="7843950" y="4064113"/>
            <a:ext cx="3484800" cy="306600"/>
          </a:xfrm>
          <a:prstGeom prst="rect">
            <a:avLst/>
          </a:prstGeom>
          <a:gradFill>
            <a:gsLst>
              <a:gs pos="0">
                <a:srgbClr val="FFF6DB"/>
              </a:gs>
              <a:gs pos="100000">
                <a:srgbClr val="FAD25C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since she started exercising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Shape 252"/>
          <p:cNvSpPr txBox="1"/>
          <p:nvPr/>
        </p:nvSpPr>
        <p:spPr>
          <a:xfrm>
            <a:off x="7843950" y="4459538"/>
            <a:ext cx="3484800" cy="306600"/>
          </a:xfrm>
          <a:prstGeom prst="rect">
            <a:avLst/>
          </a:prstGeom>
          <a:gradFill>
            <a:gsLst>
              <a:gs pos="0">
                <a:srgbClr val="FFF6DB"/>
              </a:gs>
              <a:gs pos="100000">
                <a:srgbClr val="FAD25C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over the years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Shape 253"/>
          <p:cNvSpPr txBox="1"/>
          <p:nvPr/>
        </p:nvSpPr>
        <p:spPr>
          <a:xfrm>
            <a:off x="4155925" y="2534225"/>
            <a:ext cx="3639000" cy="3066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constantly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Shape 254"/>
          <p:cNvSpPr txBox="1"/>
          <p:nvPr/>
        </p:nvSpPr>
        <p:spPr>
          <a:xfrm>
            <a:off x="4155988" y="2898550"/>
            <a:ext cx="3639000" cy="306600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A6A6A6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already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8939900" y="5167451"/>
            <a:ext cx="2764200" cy="12399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dirty="0"/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9219ECE1-A675-4674-B64A-79D3CA5AFD8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/>
          <p:nvPr/>
        </p:nvSpPr>
        <p:spPr>
          <a:xfrm>
            <a:off x="514975" y="1277351"/>
            <a:ext cx="11480400" cy="23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/>
              <a:t>Jenny ..……....…………… (study) to be a doctor for almost 7 years and next month, she will finally graduate. Right now, </a:t>
            </a: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/>
              <a:t>she ……………… (prepare) for her final exams and ……………… (work) on her final thesis. She occasionally ……… (take)</a:t>
            </a: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/>
              <a:t>a break to go to the gym, and lately, .................................. (do) yoga to relax in the evening. It’s a bit annoying because </a:t>
            </a: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/>
              <a:t>she ...…………………. (always/talk) about medicine and she ….………………… (start) work yet!</a:t>
            </a: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/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/>
          </a:p>
        </p:txBody>
      </p:sp>
      <p:sp>
        <p:nvSpPr>
          <p:cNvPr id="262" name="Shape 262"/>
          <p:cNvSpPr txBox="1"/>
          <p:nvPr/>
        </p:nvSpPr>
        <p:spPr>
          <a:xfrm>
            <a:off x="1173576" y="1468775"/>
            <a:ext cx="1916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has been studying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Shape 264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5" name="Shape 265"/>
          <p:cNvSpPr txBox="1"/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gaps.</a:t>
            </a: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6" name="Shape 266"/>
          <p:cNvSpPr txBox="1"/>
          <p:nvPr/>
        </p:nvSpPr>
        <p:spPr>
          <a:xfrm>
            <a:off x="1005726" y="1956250"/>
            <a:ext cx="1916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is preparing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Shape 267"/>
          <p:cNvSpPr txBox="1"/>
          <p:nvPr/>
        </p:nvSpPr>
        <p:spPr>
          <a:xfrm>
            <a:off x="5327445" y="1956250"/>
            <a:ext cx="11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is working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Shape 268"/>
          <p:cNvSpPr txBox="1"/>
          <p:nvPr/>
        </p:nvSpPr>
        <p:spPr>
          <a:xfrm>
            <a:off x="10429350" y="1956250"/>
            <a:ext cx="809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takes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Shape 269"/>
          <p:cNvSpPr txBox="1"/>
          <p:nvPr/>
        </p:nvSpPr>
        <p:spPr>
          <a:xfrm>
            <a:off x="6184551" y="2931200"/>
            <a:ext cx="1916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hasn’t started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Shape 270"/>
          <p:cNvSpPr txBox="1"/>
          <p:nvPr/>
        </p:nvSpPr>
        <p:spPr>
          <a:xfrm>
            <a:off x="994625" y="2931188"/>
            <a:ext cx="2091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is always talking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Shape 271"/>
          <p:cNvSpPr txBox="1"/>
          <p:nvPr/>
        </p:nvSpPr>
        <p:spPr>
          <a:xfrm>
            <a:off x="3993276" y="2444975"/>
            <a:ext cx="1916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has been doing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Shape 272"/>
          <p:cNvSpPr txBox="1"/>
          <p:nvPr/>
        </p:nvSpPr>
        <p:spPr>
          <a:xfrm>
            <a:off x="464550" y="3404000"/>
            <a:ext cx="93486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Put the words in order to make sentences. </a:t>
            </a: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3" name="Shape 273"/>
          <p:cNvSpPr txBox="1"/>
          <p:nvPr/>
        </p:nvSpPr>
        <p:spPr>
          <a:xfrm>
            <a:off x="464550" y="3952151"/>
            <a:ext cx="111507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Daniel	living	father	is	for	being.	time	    with      his	  the</a:t>
            </a: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/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/>
          </a:p>
        </p:txBody>
      </p:sp>
      <p:sp>
        <p:nvSpPr>
          <p:cNvPr id="274" name="Shape 274"/>
          <p:cNvSpPr txBox="1"/>
          <p:nvPr/>
        </p:nvSpPr>
        <p:spPr>
          <a:xfrm>
            <a:off x="464550" y="4754251"/>
            <a:ext cx="111507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 startAt="2"/>
            </a:pPr>
            <a:r>
              <a:rPr lang="en-US" sz="1600"/>
              <a:t>We	      practising		been		in	 weeks.	 recent	 have	lot	a</a:t>
            </a:r>
            <a:endParaRPr sz="1600"/>
          </a:p>
        </p:txBody>
      </p:sp>
      <p:sp>
        <p:nvSpPr>
          <p:cNvPr id="275" name="Shape 275"/>
          <p:cNvSpPr txBox="1"/>
          <p:nvPr/>
        </p:nvSpPr>
        <p:spPr>
          <a:xfrm>
            <a:off x="428000" y="5549076"/>
            <a:ext cx="111507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 startAt="3"/>
            </a:pPr>
            <a:r>
              <a:rPr lang="en-US" sz="1600" dirty="0"/>
              <a:t>Mary		travelling		currently		is	   Europe.	       around 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dirty="0"/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dirty="0"/>
          </a:p>
        </p:txBody>
      </p:sp>
      <p:sp>
        <p:nvSpPr>
          <p:cNvPr id="276" name="Shape 276"/>
          <p:cNvSpPr txBox="1"/>
          <p:nvPr/>
        </p:nvSpPr>
        <p:spPr>
          <a:xfrm>
            <a:off x="918425" y="4325701"/>
            <a:ext cx="111507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C00000"/>
                </a:solidFill>
              </a:rPr>
              <a:t>Daniel is living with his father for the time being.</a:t>
            </a:r>
            <a:endParaRPr sz="1600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/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/>
          </a:p>
        </p:txBody>
      </p:sp>
      <p:sp>
        <p:nvSpPr>
          <p:cNvPr id="277" name="Shape 277"/>
          <p:cNvSpPr txBox="1"/>
          <p:nvPr/>
        </p:nvSpPr>
        <p:spPr>
          <a:xfrm>
            <a:off x="918425" y="5148026"/>
            <a:ext cx="111507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We have been practicing a lot in recent weeks.</a:t>
            </a:r>
            <a:endParaRPr sz="1600">
              <a:solidFill>
                <a:srgbClr val="C00000"/>
              </a:solidFill>
            </a:endParaRPr>
          </a:p>
        </p:txBody>
      </p:sp>
      <p:sp>
        <p:nvSpPr>
          <p:cNvPr id="278" name="Shape 278"/>
          <p:cNvSpPr txBox="1"/>
          <p:nvPr/>
        </p:nvSpPr>
        <p:spPr>
          <a:xfrm>
            <a:off x="918425" y="5970351"/>
            <a:ext cx="111507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Mary is currently travelling around Europe.</a:t>
            </a:r>
            <a:endParaRPr sz="1600">
              <a:solidFill>
                <a:srgbClr val="C00000"/>
              </a:solidFill>
            </a:endParaRP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551B0896-BAB6-4934-9214-64010BDA3EA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Which present tenses?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50" y="2739124"/>
            <a:ext cx="10058400" cy="26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many time expressions which are commonly used with certain tenses and structures. Let’s look at these and when we use them in more depth: 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simple.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continuous.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 simple.</a:t>
            </a: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 continuous. </a:t>
            </a: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 we use them?</a:t>
            </a:r>
            <a:endParaRPr dirty="0"/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A2725452-ACEE-447C-9EDA-B4D2E4C167E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 idx="4294967295"/>
          </p:nvPr>
        </p:nvSpPr>
        <p:spPr>
          <a:xfrm>
            <a:off x="450599" y="314150"/>
            <a:ext cx="108726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and continuous</a:t>
            </a:r>
            <a:endParaRPr dirty="0"/>
          </a:p>
        </p:txBody>
      </p:sp>
      <p:sp>
        <p:nvSpPr>
          <p:cNvPr id="72" name="Shape 72"/>
          <p:cNvSpPr/>
          <p:nvPr/>
        </p:nvSpPr>
        <p:spPr>
          <a:xfrm>
            <a:off x="6985750" y="5072325"/>
            <a:ext cx="2207700" cy="1584600"/>
          </a:xfrm>
          <a:prstGeom prst="cloudCallout">
            <a:avLst>
              <a:gd name="adj1" fmla="val -21781"/>
              <a:gd name="adj2" fmla="val -6608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Every other day, </a:t>
            </a:r>
            <a:endParaRPr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frequently, constantly, </a:t>
            </a:r>
            <a:endParaRPr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currently, </a:t>
            </a:r>
            <a:endParaRPr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nowadays</a:t>
            </a:r>
            <a:endParaRPr b="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3964863" y="5257937"/>
            <a:ext cx="2043600" cy="904200"/>
          </a:xfrm>
          <a:prstGeom prst="cloudCallout">
            <a:avLst>
              <a:gd name="adj1" fmla="val 9341"/>
              <a:gd name="adj2" fmla="val -8279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Girl 2: he’s constantly complaining</a:t>
            </a:r>
            <a:endParaRPr b="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923150" y="5383700"/>
            <a:ext cx="1695300" cy="855300"/>
          </a:xfrm>
          <a:prstGeom prst="cloudCallout">
            <a:avLst>
              <a:gd name="adj1" fmla="val 38911"/>
              <a:gd name="adj2" fmla="val -7808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1400"/>
              <a:buFont typeface="Open Sans"/>
              <a:buAutoNum type="alphaLcPeriod"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Girl 1</a:t>
            </a:r>
            <a:endParaRPr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1400"/>
              <a:buFont typeface="Open Sans"/>
              <a:buAutoNum type="alphaLcPeriod"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Girl 2</a:t>
            </a:r>
            <a:endParaRPr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1677375" y="3406688"/>
            <a:ext cx="2287500" cy="1629600"/>
          </a:xfrm>
          <a:prstGeom prst="wedgeRoundRectCallout">
            <a:avLst>
              <a:gd name="adj1" fmla="val -62632"/>
              <a:gd name="adj2" fmla="val -1553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italic sections.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girl is talking about: 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a. a routine or habit?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b. something that is happening now; a temporary action?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4503275" y="3595700"/>
            <a:ext cx="1953000" cy="1312200"/>
          </a:xfrm>
          <a:prstGeom prst="wedgeRoundRectCallout">
            <a:avLst>
              <a:gd name="adj1" fmla="val -66160"/>
              <a:gd name="adj2" fmla="val -2462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girl also mentions an annoying habit that someone else does a lot?</a:t>
            </a:r>
            <a:endParaRPr dirty="0"/>
          </a:p>
        </p:txBody>
      </p:sp>
      <p:pic>
        <p:nvPicPr>
          <p:cNvPr id="78" name="Shape 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500" y="3434937"/>
            <a:ext cx="1213450" cy="121345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 txBox="1"/>
          <p:nvPr/>
        </p:nvSpPr>
        <p:spPr>
          <a:xfrm>
            <a:off x="544825" y="97402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 and what time expressions are typically used?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0" name="Shape 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67877" y="1428225"/>
            <a:ext cx="1629725" cy="162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23150" y="1381137"/>
            <a:ext cx="1629725" cy="162972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/>
          <p:nvPr/>
        </p:nvSpPr>
        <p:spPr>
          <a:xfrm>
            <a:off x="3052900" y="1503587"/>
            <a:ext cx="2043600" cy="1384800"/>
          </a:xfrm>
          <a:prstGeom prst="wedgeRoundRectCallout">
            <a:avLst>
              <a:gd name="adj1" fmla="val -69797"/>
              <a:gd name="adj2" fmla="val -4720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500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go to the gym every other day </a:t>
            </a:r>
            <a:r>
              <a:rPr lang="en-US" sz="15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500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frequently see your brother there.</a:t>
            </a:r>
            <a:endParaRPr sz="1500" b="0" i="1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5924675" y="1503575"/>
            <a:ext cx="2711400" cy="1742100"/>
          </a:xfrm>
          <a:prstGeom prst="wedgeRoundRectCallout">
            <a:avLst>
              <a:gd name="adj1" fmla="val 87350"/>
              <a:gd name="adj2" fmla="val -16972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5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Really? He’s constantly complaining about having no time! </a:t>
            </a:r>
            <a:r>
              <a:rPr lang="en-US" sz="1500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I’m currently going to a personal trainer. </a:t>
            </a:r>
            <a:r>
              <a:rPr lang="en-US" sz="15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It’s great that </a:t>
            </a:r>
            <a:r>
              <a:rPr lang="en-US" sz="1500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nowadays, people are exercising more.</a:t>
            </a:r>
            <a:endParaRPr sz="1500" b="0" i="1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" name="Shape 84"/>
          <p:cNvSpPr/>
          <p:nvPr/>
        </p:nvSpPr>
        <p:spPr>
          <a:xfrm>
            <a:off x="7130575" y="3699899"/>
            <a:ext cx="1845300" cy="1054200"/>
          </a:xfrm>
          <a:prstGeom prst="wedgeRoundRectCallout">
            <a:avLst>
              <a:gd name="adj1" fmla="val -74347"/>
              <a:gd name="adj2" fmla="val -2087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Can you find the different time expressions?</a:t>
            </a:r>
            <a:endParaRPr dirty="0"/>
          </a:p>
        </p:txBody>
      </p:sp>
      <p:sp>
        <p:nvSpPr>
          <p:cNvPr id="85" name="Shape 85"/>
          <p:cNvSpPr/>
          <p:nvPr/>
        </p:nvSpPr>
        <p:spPr>
          <a:xfrm>
            <a:off x="9757875" y="3699900"/>
            <a:ext cx="2043600" cy="1312200"/>
          </a:xfrm>
          <a:prstGeom prst="wedgeRoundRectCallout">
            <a:avLst>
              <a:gd name="adj1" fmla="val -69848"/>
              <a:gd name="adj2" fmla="val -3026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Try to think about why these specific time expressions are used in these contexts. </a:t>
            </a:r>
            <a:endParaRPr dirty="0"/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BFB9E31F-9EDA-49EC-A96E-16DC2A1B1D1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Shape 90"/>
          <p:cNvGraphicFramePr/>
          <p:nvPr>
            <p:extLst>
              <p:ext uri="{D42A27DB-BD31-4B8C-83A1-F6EECF244321}">
                <p14:modId xmlns:p14="http://schemas.microsoft.com/office/powerpoint/2010/main" val="1841802894"/>
              </p:ext>
            </p:extLst>
          </p:nvPr>
        </p:nvGraphicFramePr>
        <p:xfrm>
          <a:off x="657562" y="2686120"/>
          <a:ext cx="10910000" cy="3555275"/>
        </p:xfrm>
        <a:graphic>
          <a:graphicData uri="http://schemas.openxmlformats.org/drawingml/2006/table">
            <a:tbl>
              <a:tblPr firstRow="1" bandRow="1">
                <a:noFill/>
                <a:tableStyleId>{1175DBE9-BB76-49D9-85A2-5D8694954127}</a:tableStyleId>
              </a:tblPr>
              <a:tblGrid>
                <a:gridCol w="545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5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simple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continuous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5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talk about habits, repeated actions, and things that </a:t>
                      </a:r>
                      <a:endParaRPr sz="15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5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are true. </a:t>
                      </a:r>
                      <a:endParaRPr sz="15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5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describe actions happening now or around now, and temporary actions.</a:t>
                      </a:r>
                      <a:endParaRPr sz="15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describe annoying habits.</a:t>
                      </a:r>
                      <a:endParaRPr sz="15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3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1" name="Shape 91"/>
          <p:cNvSpPr/>
          <p:nvPr/>
        </p:nvSpPr>
        <p:spPr>
          <a:xfrm>
            <a:off x="558875" y="1622500"/>
            <a:ext cx="11008800" cy="9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A. 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go to the gym every other day 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frequently see your brother 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there.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B. Really? 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He’s constantly complaining 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about having no time! </a:t>
            </a:r>
            <a:r>
              <a:rPr lang="en-US" sz="18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I’m currently going </a:t>
            </a: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a personal trainer. It’s great that nowadays, people are exercising more. 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and continuous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464550" y="892175"/>
            <a:ext cx="116877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uses of these grammatical structures and the typical time expressions used with them. </a:t>
            </a:r>
            <a:endParaRPr sz="20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4" name="Shape 94"/>
          <p:cNvSpPr/>
          <p:nvPr/>
        </p:nvSpPr>
        <p:spPr>
          <a:xfrm rot="-863484" flipH="1">
            <a:off x="1763328" y="1326073"/>
            <a:ext cx="1878135" cy="2390305"/>
          </a:xfrm>
          <a:prstGeom prst="arc">
            <a:avLst>
              <a:gd name="adj1" fmla="val 18641658"/>
              <a:gd name="adj2" fmla="val 278259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5" name="Shape 95"/>
          <p:cNvSpPr/>
          <p:nvPr/>
        </p:nvSpPr>
        <p:spPr>
          <a:xfrm rot="-8823453" flipH="1">
            <a:off x="3611051" y="2996738"/>
            <a:ext cx="3239448" cy="252627"/>
          </a:xfrm>
          <a:prstGeom prst="arc">
            <a:avLst>
              <a:gd name="adj1" fmla="val 10860667"/>
              <a:gd name="adj2" fmla="val 21482869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6" name="Shape 96"/>
          <p:cNvSpPr/>
          <p:nvPr/>
        </p:nvSpPr>
        <p:spPr>
          <a:xfrm rot="6076106">
            <a:off x="6928419" y="148010"/>
            <a:ext cx="1624313" cy="5419748"/>
          </a:xfrm>
          <a:prstGeom prst="arc">
            <a:avLst>
              <a:gd name="adj1" fmla="val 13368654"/>
              <a:gd name="adj2" fmla="val 2147686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7" name="Shape 97"/>
          <p:cNvSpPr/>
          <p:nvPr/>
        </p:nvSpPr>
        <p:spPr>
          <a:xfrm rot="-2055627" flipH="1">
            <a:off x="3664628" y="2612723"/>
            <a:ext cx="2808392" cy="252454"/>
          </a:xfrm>
          <a:prstGeom prst="arc">
            <a:avLst>
              <a:gd name="adj1" fmla="val 10872353"/>
              <a:gd name="adj2" fmla="val 2151813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Shape 98"/>
          <p:cNvSpPr txBox="1"/>
          <p:nvPr/>
        </p:nvSpPr>
        <p:spPr>
          <a:xfrm rot="-5400000">
            <a:off x="-588650" y="4987975"/>
            <a:ext cx="1957200" cy="5352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Time expressions</a:t>
            </a:r>
            <a:endParaRPr sz="1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Shape 99"/>
          <p:cNvSpPr txBox="1"/>
          <p:nvPr/>
        </p:nvSpPr>
        <p:spPr>
          <a:xfrm>
            <a:off x="726450" y="4552250"/>
            <a:ext cx="5331900" cy="4950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Expressions of frequency. E.g. every other day, once in a while, from time to time.</a:t>
            </a:r>
            <a:endParaRPr sz="15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Shape 100"/>
          <p:cNvSpPr txBox="1"/>
          <p:nvPr/>
        </p:nvSpPr>
        <p:spPr>
          <a:xfrm>
            <a:off x="726450" y="5448100"/>
            <a:ext cx="5331900" cy="4950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frequency. E.g. regularly, frequently, rarely, often.</a:t>
            </a:r>
            <a:endParaRPr sz="15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Shape 101"/>
          <p:cNvSpPr txBox="1"/>
          <p:nvPr/>
        </p:nvSpPr>
        <p:spPr>
          <a:xfrm>
            <a:off x="6205650" y="4338150"/>
            <a:ext cx="5259900" cy="4950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3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Expressions describing now or around now. E.g. nowadays, right now, this year, at the moment. </a:t>
            </a:r>
            <a:endParaRPr sz="13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2" name="Shape 102"/>
          <p:cNvSpPr txBox="1"/>
          <p:nvPr/>
        </p:nvSpPr>
        <p:spPr>
          <a:xfrm>
            <a:off x="6205650" y="4874250"/>
            <a:ext cx="5259900" cy="4482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3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Expressions of temporary actions. E.g. currently, for the time being.</a:t>
            </a:r>
            <a:endParaRPr sz="13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6205650" y="5363550"/>
            <a:ext cx="5259900" cy="4482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3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 for annoying habits. E.g. constantly, continually, always. </a:t>
            </a:r>
            <a:endParaRPr sz="13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Shape 104"/>
          <p:cNvSpPr txBox="1"/>
          <p:nvPr/>
        </p:nvSpPr>
        <p:spPr>
          <a:xfrm>
            <a:off x="6205650" y="5852850"/>
            <a:ext cx="5259900" cy="3261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3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Expressions of changing actions. E.g. all the time, these days. </a:t>
            </a:r>
            <a:endParaRPr sz="13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4D6DB1E9-18AC-47CA-B0C0-26999657523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 idx="4294967295"/>
          </p:nvPr>
        </p:nvSpPr>
        <p:spPr>
          <a:xfrm>
            <a:off x="449350" y="47125"/>
            <a:ext cx="10058400" cy="11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and continuous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body" idx="4294967295"/>
          </p:nvPr>
        </p:nvSpPr>
        <p:spPr>
          <a:xfrm>
            <a:off x="681300" y="2769825"/>
            <a:ext cx="10737000" cy="7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Open Sans"/>
              <a:buChar char="●"/>
            </a:pP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do not use </a:t>
            </a:r>
            <a:r>
              <a:rPr lang="en-US" sz="18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state verbs </a:t>
            </a: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 the continuous structures. They are always in the simple tenses. </a:t>
            </a:r>
            <a:endParaRPr sz="18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9211775" y="5537225"/>
            <a:ext cx="2624100" cy="10416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about present perfect simple and continuous? </a:t>
            </a:r>
            <a:endParaRPr dirty="0"/>
          </a:p>
        </p:txBody>
      </p:sp>
      <p:sp>
        <p:nvSpPr>
          <p:cNvPr id="113" name="Shape 113"/>
          <p:cNvSpPr txBox="1"/>
          <p:nvPr/>
        </p:nvSpPr>
        <p:spPr>
          <a:xfrm>
            <a:off x="464550" y="8921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Things to consider...</a:t>
            </a:r>
            <a:endParaRPr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6026" y="1319926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/>
          <p:nvPr/>
        </p:nvSpPr>
        <p:spPr>
          <a:xfrm>
            <a:off x="1828250" y="1344462"/>
            <a:ext cx="1672800" cy="543000"/>
          </a:xfrm>
          <a:prstGeom prst="wedgeRoundRectCallout">
            <a:avLst>
              <a:gd name="adj1" fmla="val -60742"/>
              <a:gd name="adj2" fmla="val 9794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this example.</a:t>
            </a:r>
            <a:endParaRPr sz="16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6" name="Shape 116"/>
          <p:cNvSpPr txBox="1"/>
          <p:nvPr/>
        </p:nvSpPr>
        <p:spPr>
          <a:xfrm>
            <a:off x="3843500" y="1319250"/>
            <a:ext cx="39096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I have so much work </a:t>
            </a: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at the moment!</a:t>
            </a:r>
            <a:endParaRPr sz="16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8577500" y="1039025"/>
            <a:ext cx="2951100" cy="1730700"/>
          </a:xfrm>
          <a:prstGeom prst="wedgeRoundRectCallout">
            <a:avLst>
              <a:gd name="adj1" fmla="val -69102"/>
              <a:gd name="adj2" fmla="val -848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5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sentence talks about a temporary action, but notice that it is in the present simple, not continuous. This is because </a:t>
            </a:r>
            <a:r>
              <a:rPr lang="en-US" sz="1500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have </a:t>
            </a:r>
            <a:r>
              <a:rPr lang="en-US" sz="15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this context is a </a:t>
            </a:r>
            <a:r>
              <a:rPr lang="en-US" sz="15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state</a:t>
            </a:r>
            <a:r>
              <a:rPr lang="en-US" sz="15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not action verb.</a:t>
            </a:r>
            <a:endParaRPr sz="150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" name="Shape 118"/>
          <p:cNvSpPr txBox="1">
            <a:spLocks noGrp="1"/>
          </p:cNvSpPr>
          <p:nvPr>
            <p:ph type="body" idx="4294967295"/>
          </p:nvPr>
        </p:nvSpPr>
        <p:spPr>
          <a:xfrm>
            <a:off x="681300" y="3099075"/>
            <a:ext cx="10058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Open Sans"/>
              <a:buChar char="●"/>
            </a:pP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can also use time expressions to describe actions happening now or around now with state verbs in the present simple. Look... </a:t>
            </a:r>
            <a:endParaRPr sz="18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Shape 119"/>
          <p:cNvSpPr txBox="1">
            <a:spLocks noGrp="1"/>
          </p:cNvSpPr>
          <p:nvPr>
            <p:ph type="body" idx="4294967295"/>
          </p:nvPr>
        </p:nvSpPr>
        <p:spPr>
          <a:xfrm>
            <a:off x="681300" y="3706112"/>
            <a:ext cx="100584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Open Sans"/>
              <a:buChar char="●"/>
            </a:pP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Some verbs can be </a:t>
            </a:r>
            <a:r>
              <a:rPr lang="en-US" sz="18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state verbs </a:t>
            </a: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sz="18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action verbs </a:t>
            </a: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depending on the context.</a:t>
            </a:r>
            <a:endParaRPr sz="18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Shape 120"/>
          <p:cNvSpPr txBox="1">
            <a:spLocks noGrp="1"/>
          </p:cNvSpPr>
          <p:nvPr>
            <p:ph type="body" idx="4294967295"/>
          </p:nvPr>
        </p:nvSpPr>
        <p:spPr>
          <a:xfrm>
            <a:off x="681300" y="4077137"/>
            <a:ext cx="10058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800"/>
              <a:buFont typeface="Open Sans"/>
              <a:buChar char="●"/>
            </a:pP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Example:</a:t>
            </a:r>
            <a:endParaRPr sz="18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4294967295"/>
          </p:nvPr>
        </p:nvSpPr>
        <p:spPr>
          <a:xfrm>
            <a:off x="723175" y="4465925"/>
            <a:ext cx="10058400" cy="7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65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pen Sans"/>
              <a:buAutoNum type="arabicPeriod"/>
            </a:pPr>
            <a:r>
              <a:rPr lang="en-US" sz="18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1800" b="1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was thinking </a:t>
            </a:r>
            <a:r>
              <a:rPr lang="en-US" sz="18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about Laura when she walked in. </a:t>
            </a:r>
            <a:endParaRPr sz="180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body" idx="4294967295"/>
          </p:nvPr>
        </p:nvSpPr>
        <p:spPr>
          <a:xfrm>
            <a:off x="681300" y="4807175"/>
            <a:ext cx="10058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8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Think </a:t>
            </a: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here is an action verb. You can imagine the speaker’s brain working.</a:t>
            </a: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Shape 123"/>
          <p:cNvSpPr txBox="1">
            <a:spLocks noGrp="1"/>
          </p:cNvSpPr>
          <p:nvPr>
            <p:ph type="body" idx="4294967295"/>
          </p:nvPr>
        </p:nvSpPr>
        <p:spPr>
          <a:xfrm>
            <a:off x="723175" y="5281950"/>
            <a:ext cx="10058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65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pen Sans"/>
              <a:buAutoNum type="arabicPeriod" startAt="2"/>
            </a:pPr>
            <a:r>
              <a:rPr lang="en-US" sz="18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1800" b="1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think </a:t>
            </a:r>
            <a:r>
              <a:rPr lang="en-US" sz="18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he’s German. </a:t>
            </a:r>
            <a:endParaRPr sz="180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Shape 124"/>
          <p:cNvSpPr txBox="1">
            <a:spLocks noGrp="1"/>
          </p:cNvSpPr>
          <p:nvPr>
            <p:ph type="body" idx="4294967295"/>
          </p:nvPr>
        </p:nvSpPr>
        <p:spPr>
          <a:xfrm>
            <a:off x="681300" y="5591450"/>
            <a:ext cx="10058400" cy="5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8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Think </a:t>
            </a: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here is a state verb meaning the same as </a:t>
            </a:r>
            <a:r>
              <a:rPr lang="en-US" sz="18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believe</a:t>
            </a:r>
            <a:r>
              <a:rPr lang="en-US" sz="18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8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5" name="Shape 125"/>
          <p:cNvCxnSpPr/>
          <p:nvPr/>
        </p:nvCxnSpPr>
        <p:spPr>
          <a:xfrm rot="10800000">
            <a:off x="4288825" y="1669125"/>
            <a:ext cx="4476600" cy="486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6" name="Shape 126"/>
          <p:cNvCxnSpPr/>
          <p:nvPr/>
        </p:nvCxnSpPr>
        <p:spPr>
          <a:xfrm rot="10800000" flipH="1">
            <a:off x="5634300" y="1604775"/>
            <a:ext cx="710100" cy="2011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9B3CD6DF-9D25-4916-BF23-BE5F3239B47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" name="Shape 132"/>
          <p:cNvGraphicFramePr/>
          <p:nvPr>
            <p:extLst>
              <p:ext uri="{D42A27DB-BD31-4B8C-83A1-F6EECF244321}">
                <p14:modId xmlns:p14="http://schemas.microsoft.com/office/powerpoint/2010/main" val="2400208049"/>
              </p:ext>
            </p:extLst>
          </p:nvPr>
        </p:nvGraphicFramePr>
        <p:xfrm>
          <a:off x="2936120" y="2292419"/>
          <a:ext cx="9011800" cy="4047275"/>
        </p:xfrm>
        <a:graphic>
          <a:graphicData uri="http://schemas.openxmlformats.org/drawingml/2006/table">
            <a:tbl>
              <a:tblPr firstRow="1" bandRow="1">
                <a:noFill/>
                <a:tableStyleId>{1175DBE9-BB76-49D9-85A2-5D8694954127}</a:tableStyleId>
              </a:tblPr>
              <a:tblGrid>
                <a:gridCol w="446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6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simple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continuous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9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3" name="Shape 133"/>
          <p:cNvSpPr txBox="1"/>
          <p:nvPr/>
        </p:nvSpPr>
        <p:spPr>
          <a:xfrm>
            <a:off x="7520575" y="2960225"/>
            <a:ext cx="4305300" cy="5589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Actions that start in the past and continue to now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" name="Shape 134"/>
          <p:cNvSpPr txBox="1"/>
          <p:nvPr/>
        </p:nvSpPr>
        <p:spPr>
          <a:xfrm>
            <a:off x="3029675" y="3897225"/>
            <a:ext cx="4233300" cy="3285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Recently finished actions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3029675" y="2960225"/>
            <a:ext cx="4233300" cy="5589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States that start in the past and continue to now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450600" y="229375"/>
            <a:ext cx="1108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 simple and continuous</a:t>
            </a:r>
            <a:endParaRPr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 and what time expressions are typically used?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Shape 138"/>
          <p:cNvSpPr txBox="1"/>
          <p:nvPr/>
        </p:nvSpPr>
        <p:spPr>
          <a:xfrm>
            <a:off x="464550" y="1374550"/>
            <a:ext cx="10964700" cy="9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I’ve known my best friend, Karen, for over 15 years. She’s been living in Canada since 2009, 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but </a:t>
            </a: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I’ve just returned 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from a trip to visit her. </a:t>
            </a: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She’s changed a lot physically, 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but her personality is the same. </a:t>
            </a: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We’ve spoken many times on the phone 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over the years and have been talking about meeting for ages. </a:t>
            </a:r>
            <a:endParaRPr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9" name="Shape 139"/>
          <p:cNvSpPr txBox="1"/>
          <p:nvPr/>
        </p:nvSpPr>
        <p:spPr>
          <a:xfrm>
            <a:off x="3029675" y="4607425"/>
            <a:ext cx="4233300" cy="3285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Past actions with a present result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Shape 140"/>
          <p:cNvSpPr txBox="1"/>
          <p:nvPr/>
        </p:nvSpPr>
        <p:spPr>
          <a:xfrm>
            <a:off x="3029675" y="5290750"/>
            <a:ext cx="4233300" cy="5589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Past action/state(s) with no specific past time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6975" y="2344750"/>
            <a:ext cx="1537849" cy="15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/>
          <p:nvPr/>
        </p:nvSpPr>
        <p:spPr>
          <a:xfrm>
            <a:off x="266975" y="4418150"/>
            <a:ext cx="2412000" cy="1438200"/>
          </a:xfrm>
          <a:prstGeom prst="wedgeRoundRectCallout">
            <a:avLst>
              <a:gd name="adj1" fmla="val 657"/>
              <a:gd name="adj2" fmla="val -8419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Match the sections in </a:t>
            </a:r>
            <a:r>
              <a:rPr lang="en-US" sz="16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bold 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the uses of these grammatical structures.</a:t>
            </a:r>
            <a:endParaRPr sz="160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3" name="Shape 143"/>
          <p:cNvSpPr txBox="1"/>
          <p:nvPr/>
        </p:nvSpPr>
        <p:spPr>
          <a:xfrm>
            <a:off x="2993675" y="3505825"/>
            <a:ext cx="4112700" cy="3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I’ve known my best friend.</a:t>
            </a:r>
            <a:endParaRPr sz="16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4" name="Shape 144"/>
          <p:cNvSpPr txBox="1"/>
          <p:nvPr/>
        </p:nvSpPr>
        <p:spPr>
          <a:xfrm>
            <a:off x="2993675" y="4189538"/>
            <a:ext cx="4112700" cy="3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I’ve just returned.</a:t>
            </a:r>
            <a:endParaRPr sz="16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Shape 145"/>
          <p:cNvSpPr txBox="1"/>
          <p:nvPr/>
        </p:nvSpPr>
        <p:spPr>
          <a:xfrm>
            <a:off x="2993675" y="4949088"/>
            <a:ext cx="4112700" cy="3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She’s changed a lot physically.</a:t>
            </a:r>
            <a:endParaRPr sz="16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x="2993675" y="5862825"/>
            <a:ext cx="4305300" cy="3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We’ve spoken many times on the phone.</a:t>
            </a:r>
            <a:endParaRPr sz="16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Shape 147"/>
          <p:cNvSpPr txBox="1"/>
          <p:nvPr/>
        </p:nvSpPr>
        <p:spPr>
          <a:xfrm>
            <a:off x="7472175" y="3505825"/>
            <a:ext cx="4405800" cy="3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She’s been living in Canada since 2009.</a:t>
            </a:r>
            <a:endParaRPr sz="16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7522425" y="4118713"/>
            <a:ext cx="1856400" cy="874500"/>
          </a:xfrm>
          <a:prstGeom prst="wedgeRoundRectCallout">
            <a:avLst>
              <a:gd name="adj1" fmla="val -52112"/>
              <a:gd name="adj2" fmla="val -6680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Can you find the different time expressions?</a:t>
            </a:r>
            <a:endParaRPr sz="140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9513075" y="4004875"/>
            <a:ext cx="2364900" cy="1438200"/>
          </a:xfrm>
          <a:prstGeom prst="cloudCallout">
            <a:avLst>
              <a:gd name="adj1" fmla="val -50030"/>
              <a:gd name="adj2" fmla="val -31641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endParaRPr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for over 15 years, </a:t>
            </a:r>
            <a:endParaRPr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since 2009, </a:t>
            </a:r>
            <a:endParaRPr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just, </a:t>
            </a:r>
            <a:endParaRPr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over the years, for ages</a:t>
            </a:r>
            <a:endParaRPr b="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0" name="Shape 150"/>
          <p:cNvSpPr/>
          <p:nvPr/>
        </p:nvSpPr>
        <p:spPr>
          <a:xfrm>
            <a:off x="7613675" y="5544050"/>
            <a:ext cx="4112700" cy="648300"/>
          </a:xfrm>
          <a:prstGeom prst="wedgeRoundRectCallout">
            <a:avLst>
              <a:gd name="adj1" fmla="val -35702"/>
              <a:gd name="adj2" fmla="val -7563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Try to think about why these specific time expressions are used in these contexts.</a:t>
            </a:r>
            <a:endParaRPr sz="140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5B1A1DEE-2830-43D9-9544-467B451BEBF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/>
        </p:nvSpPr>
        <p:spPr>
          <a:xfrm>
            <a:off x="450600" y="239075"/>
            <a:ext cx="11353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 simple and continuous</a:t>
            </a:r>
            <a:endParaRPr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57" name="Shape 157"/>
          <p:cNvGraphicFramePr/>
          <p:nvPr>
            <p:extLst>
              <p:ext uri="{D42A27DB-BD31-4B8C-83A1-F6EECF244321}">
                <p14:modId xmlns:p14="http://schemas.microsoft.com/office/powerpoint/2010/main" val="3388806871"/>
              </p:ext>
            </p:extLst>
          </p:nvPr>
        </p:nvGraphicFramePr>
        <p:xfrm>
          <a:off x="599225" y="1882688"/>
          <a:ext cx="11422700" cy="3088815"/>
        </p:xfrm>
        <a:graphic>
          <a:graphicData uri="http://schemas.openxmlformats.org/drawingml/2006/table">
            <a:tbl>
              <a:tblPr>
                <a:noFill/>
                <a:tableStyleId>{120B6CED-573F-4888-B17B-AB78DB47ED20}</a:tableStyleId>
              </a:tblPr>
              <a:tblGrid>
                <a:gridCol w="571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1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48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simple</a:t>
                      </a:r>
                      <a:endParaRPr sz="1600" b="1" dirty="0">
                        <a:solidFill>
                          <a:srgbClr val="FFFFFF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</a:rPr>
                        <a:t>present perfect continuous</a:t>
                      </a:r>
                      <a:endParaRPr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21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D85C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3D85C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8" name="Shape 158"/>
          <p:cNvSpPr txBox="1"/>
          <p:nvPr/>
        </p:nvSpPr>
        <p:spPr>
          <a:xfrm>
            <a:off x="654125" y="2515300"/>
            <a:ext cx="5609400" cy="2985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States that start in the past and continue to now</a:t>
            </a:r>
            <a:r>
              <a:rPr lang="en-US" sz="15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5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Shape 159"/>
          <p:cNvSpPr txBox="1"/>
          <p:nvPr/>
        </p:nvSpPr>
        <p:spPr>
          <a:xfrm>
            <a:off x="654125" y="3132163"/>
            <a:ext cx="5609400" cy="2985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Recently finished actions</a:t>
            </a:r>
            <a:endParaRPr sz="15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654150" y="3749038"/>
            <a:ext cx="5594700" cy="2985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Past actions with a present result</a:t>
            </a:r>
            <a:endParaRPr sz="15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654150" y="4365925"/>
            <a:ext cx="5594700" cy="2985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Past state/action(s) with no specific past time</a:t>
            </a:r>
            <a:endParaRPr sz="15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6357550" y="2515300"/>
            <a:ext cx="5664300" cy="2985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Actions that start in the past and continue to now</a:t>
            </a:r>
            <a:r>
              <a:rPr lang="en-US" sz="15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5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3" name="Shape 1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7551" y="2863700"/>
            <a:ext cx="1316249" cy="131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/>
          <p:nvPr/>
        </p:nvSpPr>
        <p:spPr>
          <a:xfrm>
            <a:off x="8771150" y="2918487"/>
            <a:ext cx="1466400" cy="690600"/>
          </a:xfrm>
          <a:prstGeom prst="wedgeRoundRectCallout">
            <a:avLst>
              <a:gd name="adj1" fmla="val -110035"/>
              <a:gd name="adj2" fmla="val 4111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these examples.</a:t>
            </a:r>
            <a:endParaRPr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Shape 165"/>
          <p:cNvSpPr txBox="1"/>
          <p:nvPr/>
        </p:nvSpPr>
        <p:spPr>
          <a:xfrm flipH="1">
            <a:off x="6248700" y="4138138"/>
            <a:ext cx="5262900" cy="85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800" b="1" dirty="0"/>
              <a:t>She’s changed</a:t>
            </a:r>
            <a:r>
              <a:rPr lang="en-US" sz="1800" dirty="0"/>
              <a:t> a lot physically.</a:t>
            </a:r>
            <a:endParaRPr sz="1800" dirty="0"/>
          </a:p>
          <a:p>
            <a:pPr marL="457200" lvl="0" indent="-330200">
              <a:spcBef>
                <a:spcPts val="0"/>
              </a:spcBef>
              <a:spcAft>
                <a:spcPts val="0"/>
              </a:spcAft>
              <a:buSzPts val="1600"/>
              <a:buAutoNum type="alphaUcPeriod"/>
            </a:pPr>
            <a:r>
              <a:rPr lang="en-US" sz="1800" b="1" dirty="0"/>
              <a:t>She’s been changing </a:t>
            </a:r>
            <a:r>
              <a:rPr lang="en-US" sz="1800" dirty="0"/>
              <a:t>recently. </a:t>
            </a:r>
            <a:endParaRPr sz="1800" dirty="0"/>
          </a:p>
        </p:txBody>
      </p:sp>
      <p:sp>
        <p:nvSpPr>
          <p:cNvPr id="166" name="Shape 166"/>
          <p:cNvSpPr txBox="1"/>
          <p:nvPr/>
        </p:nvSpPr>
        <p:spPr>
          <a:xfrm rot="1419757">
            <a:off x="9927668" y="3689904"/>
            <a:ext cx="680951" cy="447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6B26B"/>
                </a:solidFill>
              </a:rPr>
              <a:t>result</a:t>
            </a:r>
            <a:endParaRPr dirty="0">
              <a:solidFill>
                <a:srgbClr val="F6B26B"/>
              </a:solidFill>
            </a:endParaRPr>
          </a:p>
        </p:txBody>
      </p:sp>
      <p:sp>
        <p:nvSpPr>
          <p:cNvPr id="167" name="Shape 167"/>
          <p:cNvSpPr txBox="1"/>
          <p:nvPr/>
        </p:nvSpPr>
        <p:spPr>
          <a:xfrm rot="3456696">
            <a:off x="8574258" y="5208906"/>
            <a:ext cx="1146445" cy="35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6B26B"/>
                </a:solidFill>
                <a:latin typeface="Open Sans"/>
                <a:ea typeface="Open Sans"/>
                <a:cs typeface="Open Sans"/>
                <a:sym typeface="Open Sans"/>
              </a:rPr>
              <a:t>action</a:t>
            </a:r>
            <a:endParaRPr dirty="0">
              <a:solidFill>
                <a:srgbClr val="F6B26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599225" y="5516450"/>
            <a:ext cx="5037300" cy="768900"/>
          </a:xfrm>
          <a:prstGeom prst="wedgeRoundRectCallout">
            <a:avLst>
              <a:gd name="adj1" fmla="val 53746"/>
              <a:gd name="adj2" fmla="val -9466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Focus on result &gt; present perfect simple.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Focus on the action &gt; present perfect continuous.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6672300" y="5493625"/>
            <a:ext cx="5037300" cy="768900"/>
          </a:xfrm>
          <a:prstGeom prst="wedgeRoundRectCallout">
            <a:avLst>
              <a:gd name="adj1" fmla="val -42679"/>
              <a:gd name="adj2" fmla="val -9888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verb 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change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used in both these examples, but in A, there is a focus on the result and in B, the action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Shape 170"/>
          <p:cNvSpPr/>
          <p:nvPr/>
        </p:nvSpPr>
        <p:spPr>
          <a:xfrm rot="6666173" flipH="1">
            <a:off x="8572826" y="3256843"/>
            <a:ext cx="2303053" cy="3569664"/>
          </a:xfrm>
          <a:prstGeom prst="arc">
            <a:avLst>
              <a:gd name="adj1" fmla="val 16337473"/>
              <a:gd name="adj2" fmla="val 5062741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Shape 171"/>
          <p:cNvSpPr/>
          <p:nvPr/>
        </p:nvSpPr>
        <p:spPr>
          <a:xfrm rot="8600263">
            <a:off x="8801817" y="3515832"/>
            <a:ext cx="778265" cy="3051678"/>
          </a:xfrm>
          <a:prstGeom prst="arc">
            <a:avLst>
              <a:gd name="adj1" fmla="val 15894507"/>
              <a:gd name="adj2" fmla="val 3446274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599225" y="968538"/>
            <a:ext cx="11353200" cy="6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I’ve known my best friend, Karen, for over 15 years.		We’ve spoken many times on the phone.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She’s changed a lot physically.         She’s been living in Canada since 2009.	I’ve just returned from a trip to visit her.</a:t>
            </a:r>
            <a:endParaRPr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E792966D-582A-435B-9F5C-2421F6B62B5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/>
        </p:nvSpPr>
        <p:spPr>
          <a:xfrm>
            <a:off x="450600" y="239075"/>
            <a:ext cx="11353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 simple and continuous</a:t>
            </a:r>
            <a:endParaRPr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79" name="Shape 179"/>
          <p:cNvGraphicFramePr/>
          <p:nvPr>
            <p:extLst>
              <p:ext uri="{D42A27DB-BD31-4B8C-83A1-F6EECF244321}">
                <p14:modId xmlns:p14="http://schemas.microsoft.com/office/powerpoint/2010/main" val="1037114724"/>
              </p:ext>
            </p:extLst>
          </p:nvPr>
        </p:nvGraphicFramePr>
        <p:xfrm>
          <a:off x="213600" y="1771588"/>
          <a:ext cx="11529050" cy="4866425"/>
        </p:xfrm>
        <a:graphic>
          <a:graphicData uri="http://schemas.openxmlformats.org/drawingml/2006/table">
            <a:tbl>
              <a:tblPr>
                <a:noFill/>
                <a:tableStyleId>{120B6CED-573F-4888-B17B-AB78DB47ED20}</a:tableStyleId>
              </a:tblPr>
              <a:tblGrid>
                <a:gridCol w="5764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4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12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perfect simple</a:t>
                      </a:r>
                      <a:endParaRPr sz="1600" b="1" dirty="0">
                        <a:solidFill>
                          <a:srgbClr val="FFFFFF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</a:rPr>
                        <a:t>present perfect continuous</a:t>
                      </a:r>
                      <a:endParaRPr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52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D85C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3D85C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0" name="Shape 180"/>
          <p:cNvSpPr txBox="1"/>
          <p:nvPr/>
        </p:nvSpPr>
        <p:spPr>
          <a:xfrm>
            <a:off x="220800" y="2294500"/>
            <a:ext cx="11529000" cy="298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Unfinished time expressions. E.g. for, since, this morning, in the last 2 days, over the past few weeks, all day.</a:t>
            </a:r>
            <a:endParaRPr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1" name="Shape 181"/>
          <p:cNvSpPr txBox="1"/>
          <p:nvPr/>
        </p:nvSpPr>
        <p:spPr>
          <a:xfrm>
            <a:off x="213650" y="2697825"/>
            <a:ext cx="11529000" cy="298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Time expressions for recent time. E.g. recently, lately, in recent weeks.</a:t>
            </a:r>
            <a:endParaRPr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Shape 182"/>
          <p:cNvSpPr txBox="1"/>
          <p:nvPr/>
        </p:nvSpPr>
        <p:spPr>
          <a:xfrm>
            <a:off x="220800" y="3101150"/>
            <a:ext cx="5680800" cy="11124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Ever</a:t>
            </a: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to ask about a general past experience, e.g. Have you ever seen a giraffe?;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Never</a:t>
            </a: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can be used to replace ‘not’ when talking about general past experiences, e.g. I haven’t been to France/I have never been to France.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Shape 183"/>
          <p:cNvSpPr txBox="1"/>
          <p:nvPr/>
        </p:nvSpPr>
        <p:spPr>
          <a:xfrm>
            <a:off x="220850" y="4318375"/>
            <a:ext cx="5680800" cy="128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5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Already</a:t>
            </a: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to emphasize an action was completed in the past without mentioning a specific time, e.g. He has already eaten;</a:t>
            </a:r>
            <a:endParaRPr sz="15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5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Yet</a:t>
            </a: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to say an action wasn’t completed in the past, but indicate it probably will be soon. E.g. She hasn’t eaten yet (but will in 10 minutes).</a:t>
            </a:r>
            <a:endParaRPr sz="15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4" name="Shape 184"/>
          <p:cNvSpPr txBox="1"/>
          <p:nvPr/>
        </p:nvSpPr>
        <p:spPr>
          <a:xfrm>
            <a:off x="464550" y="8921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 time expressions are commonly used?</a:t>
            </a:r>
            <a:endParaRPr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5" name="Shape 185"/>
          <p:cNvCxnSpPr/>
          <p:nvPr/>
        </p:nvCxnSpPr>
        <p:spPr>
          <a:xfrm flipH="1">
            <a:off x="6013000" y="3015625"/>
            <a:ext cx="4500" cy="3417600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6" name="Shape 186"/>
          <p:cNvSpPr txBox="1"/>
          <p:nvPr/>
        </p:nvSpPr>
        <p:spPr>
          <a:xfrm>
            <a:off x="220850" y="5755075"/>
            <a:ext cx="5680800" cy="51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Just: </a:t>
            </a: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indicate an action finished very recently without mentioning when. E.g. They just got back.</a:t>
            </a:r>
            <a:endParaRPr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7" name="Shape 1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74626" y="475776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Shape 188"/>
          <p:cNvSpPr/>
          <p:nvPr/>
        </p:nvSpPr>
        <p:spPr>
          <a:xfrm>
            <a:off x="7970625" y="983575"/>
            <a:ext cx="1866600" cy="732000"/>
          </a:xfrm>
          <a:prstGeom prst="wedgeRoundRectCallout">
            <a:avLst>
              <a:gd name="adj1" fmla="val 90933"/>
              <a:gd name="adj2" fmla="val -2146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Some expressions are used with both structures.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7959575" y="3714025"/>
            <a:ext cx="2212200" cy="1239900"/>
          </a:xfrm>
          <a:prstGeom prst="wedgeRoundRectCallout">
            <a:avLst>
              <a:gd name="adj1" fmla="val -116503"/>
              <a:gd name="adj2" fmla="val 1774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These are only used with the present perfect simple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8906318" y="5364468"/>
            <a:ext cx="2791200" cy="11175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How do I use these time expressions in a sentence?</a:t>
            </a:r>
            <a:endParaRPr dirty="0"/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E06E34F3-12D2-4459-B7B8-A1A1BADDFB5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/>
        </p:nvSpPr>
        <p:spPr>
          <a:xfrm>
            <a:off x="788274" y="1588725"/>
            <a:ext cx="78279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Open San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</a:t>
            </a:r>
            <a:r>
              <a:rPr lang="en-US" sz="4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en-US" sz="4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</a:t>
            </a:r>
            <a:r>
              <a:rPr lang="en-US" sz="4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go to the gym</a:t>
            </a:r>
            <a:endParaRPr sz="4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7" name="Shape 197"/>
          <p:cNvSpPr/>
          <p:nvPr/>
        </p:nvSpPr>
        <p:spPr>
          <a:xfrm flipH="1">
            <a:off x="582506" y="1710990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8" name="Shape 198"/>
          <p:cNvSpPr/>
          <p:nvPr/>
        </p:nvSpPr>
        <p:spPr>
          <a:xfrm flipH="1">
            <a:off x="1603381" y="1710990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9" name="Shape 199"/>
          <p:cNvSpPr/>
          <p:nvPr/>
        </p:nvSpPr>
        <p:spPr>
          <a:xfrm flipH="1">
            <a:off x="5711994" y="1787240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dirty="0"/>
          </a:p>
        </p:txBody>
      </p:sp>
      <p:graphicFrame>
        <p:nvGraphicFramePr>
          <p:cNvPr id="200" name="Shape 200"/>
          <p:cNvGraphicFramePr/>
          <p:nvPr/>
        </p:nvGraphicFramePr>
        <p:xfrm>
          <a:off x="464545" y="4275706"/>
          <a:ext cx="10917375" cy="370850"/>
        </p:xfrm>
        <a:graphic>
          <a:graphicData uri="http://schemas.openxmlformats.org/drawingml/2006/table">
            <a:tbl>
              <a:tblPr firstRow="1" bandRow="1">
                <a:noFill/>
                <a:tableStyleId>{1175DBE9-BB76-49D9-85A2-5D8694954127}</a:tableStyleId>
              </a:tblPr>
              <a:tblGrid>
                <a:gridCol w="3639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9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9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 </a:t>
                      </a:r>
                      <a:r>
                        <a:rPr lang="en-US" sz="1600" b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Beginning of the sentence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 </a:t>
                      </a:r>
                      <a:r>
                        <a:rPr lang="en-US" sz="1600" b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</a:t>
                      </a:r>
                      <a:r>
                        <a:rPr lang="en-US" sz="1600" b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iddle: before main verb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  </a:t>
                      </a:r>
                      <a:r>
                        <a:rPr lang="en-US" sz="1600" b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End of the sentence</a:t>
                      </a:r>
                      <a:endParaRPr sz="1600"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1" name="Shape 201"/>
          <p:cNvSpPr txBox="1"/>
          <p:nvPr/>
        </p:nvSpPr>
        <p:spPr>
          <a:xfrm>
            <a:off x="7929000" y="5894800"/>
            <a:ext cx="3314700" cy="3066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all the time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Shape 202"/>
          <p:cNvSpPr txBox="1"/>
          <p:nvPr/>
        </p:nvSpPr>
        <p:spPr>
          <a:xfrm>
            <a:off x="4157700" y="5427150"/>
            <a:ext cx="3484800" cy="3066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every other day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3" name="Shape 203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ime expressions and word order</a:t>
            </a:r>
            <a:endParaRPr sz="4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4" name="Shape 204"/>
          <p:cNvSpPr txBox="1"/>
          <p:nvPr/>
        </p:nvSpPr>
        <p:spPr>
          <a:xfrm>
            <a:off x="464550" y="8921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Now we know 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</a:t>
            </a: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to use the different time expressions, but 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</a:t>
            </a: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do we use them.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5" name="Shape 2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6126" y="229376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/>
          <p:nvPr/>
        </p:nvSpPr>
        <p:spPr>
          <a:xfrm>
            <a:off x="10222125" y="1614500"/>
            <a:ext cx="1686600" cy="1054500"/>
          </a:xfrm>
          <a:prstGeom prst="wedgeRoundRectCallout">
            <a:avLst>
              <a:gd name="adj1" fmla="val -6590"/>
              <a:gd name="adj2" fmla="val -7127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3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can consider 3 positions when talking of word order – beginning, middle, end.</a:t>
            </a:r>
            <a:endParaRPr sz="13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Shape 207"/>
          <p:cNvSpPr/>
          <p:nvPr/>
        </p:nvSpPr>
        <p:spPr>
          <a:xfrm flipH="1">
            <a:off x="582506" y="2426828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Shape 208"/>
          <p:cNvSpPr/>
          <p:nvPr/>
        </p:nvSpPr>
        <p:spPr>
          <a:xfrm>
            <a:off x="523500" y="2302200"/>
            <a:ext cx="78279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Open Sans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</a:t>
            </a:r>
            <a:r>
              <a:rPr lang="en-US" sz="4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People are 	  exercising</a:t>
            </a:r>
            <a:endParaRPr sz="4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Shape 209"/>
          <p:cNvSpPr/>
          <p:nvPr/>
        </p:nvSpPr>
        <p:spPr>
          <a:xfrm flipH="1">
            <a:off x="3915106" y="2426840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Shape 210"/>
          <p:cNvSpPr/>
          <p:nvPr/>
        </p:nvSpPr>
        <p:spPr>
          <a:xfrm flipH="1">
            <a:off x="7013006" y="2467890"/>
            <a:ext cx="539400" cy="458700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dirty="0"/>
          </a:p>
        </p:txBody>
      </p:sp>
      <p:sp>
        <p:nvSpPr>
          <p:cNvPr id="211" name="Shape 211"/>
          <p:cNvSpPr/>
          <p:nvPr/>
        </p:nvSpPr>
        <p:spPr>
          <a:xfrm>
            <a:off x="10148025" y="2885525"/>
            <a:ext cx="1834800" cy="1332900"/>
          </a:xfrm>
          <a:prstGeom prst="wedgeRoundRectCallout">
            <a:avLst>
              <a:gd name="adj1" fmla="val -91420"/>
              <a:gd name="adj2" fmla="val 3596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Open Sans"/>
              <a:buNone/>
            </a:pPr>
            <a:endParaRPr sz="1300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Open Sans"/>
              <a:buNone/>
            </a:pPr>
            <a:r>
              <a:rPr lang="en-US" sz="13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Try to remember the examples from earlier and match the time expressions to the correct position.</a:t>
            </a:r>
            <a:endParaRPr sz="1300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endParaRPr sz="13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2" name="Shape 212"/>
          <p:cNvSpPr txBox="1"/>
          <p:nvPr/>
        </p:nvSpPr>
        <p:spPr>
          <a:xfrm>
            <a:off x="7949850" y="5427150"/>
            <a:ext cx="3314700" cy="3066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nowadays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3" name="Shape 213"/>
          <p:cNvSpPr txBox="1"/>
          <p:nvPr/>
        </p:nvSpPr>
        <p:spPr>
          <a:xfrm>
            <a:off x="4187100" y="5894800"/>
            <a:ext cx="3434700" cy="3066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frequently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4" name="Shape 214"/>
          <p:cNvSpPr txBox="1"/>
          <p:nvPr/>
        </p:nvSpPr>
        <p:spPr>
          <a:xfrm>
            <a:off x="464550" y="5894800"/>
            <a:ext cx="3543600" cy="3066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constantly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5" name="Shape 215"/>
          <p:cNvSpPr txBox="1"/>
          <p:nvPr/>
        </p:nvSpPr>
        <p:spPr>
          <a:xfrm>
            <a:off x="493950" y="5427150"/>
            <a:ext cx="3484800" cy="3066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the time being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319225" y="3104450"/>
            <a:ext cx="2221800" cy="1054500"/>
          </a:xfrm>
          <a:prstGeom prst="wedgeRoundRectCallout">
            <a:avLst>
              <a:gd name="adj1" fmla="val 97051"/>
              <a:gd name="adj2" fmla="val 2732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3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Some time expressions can go in more than one position. More on this later...</a:t>
            </a:r>
            <a:endParaRPr sz="13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FFFD1C77-3E0F-4DED-833B-C9F731156DB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1600</TotalTime>
  <Words>1716</Words>
  <Application>Microsoft Office PowerPoint</Application>
  <PresentationFormat>Widescreen</PresentationFormat>
  <Paragraphs>212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B2+ present tenses and time expressions</vt:lpstr>
      <vt:lpstr>Which present tenses?</vt:lpstr>
      <vt:lpstr>present simple and continuous</vt:lpstr>
      <vt:lpstr>PowerPoint Presentation</vt:lpstr>
      <vt:lpstr>present simple and continuous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18</cp:revision>
  <dcterms:modified xsi:type="dcterms:W3CDTF">2019-12-05T11:14:59Z</dcterms:modified>
</cp:coreProperties>
</file>